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6" r:id="rId2"/>
    <p:sldId id="267" r:id="rId3"/>
    <p:sldId id="316" r:id="rId4"/>
    <p:sldId id="313" r:id="rId5"/>
    <p:sldId id="314" r:id="rId6"/>
    <p:sldId id="315" r:id="rId7"/>
    <p:sldId id="311" r:id="rId8"/>
    <p:sldId id="317" r:id="rId9"/>
    <p:sldId id="318" r:id="rId10"/>
    <p:sldId id="328" r:id="rId11"/>
    <p:sldId id="325" r:id="rId12"/>
    <p:sldId id="326" r:id="rId13"/>
    <p:sldId id="327" r:id="rId14"/>
    <p:sldId id="329" r:id="rId15"/>
    <p:sldId id="330" r:id="rId16"/>
    <p:sldId id="331" r:id="rId17"/>
    <p:sldId id="332" r:id="rId18"/>
    <p:sldId id="333" r:id="rId19"/>
    <p:sldId id="335" r:id="rId20"/>
    <p:sldId id="319" r:id="rId21"/>
    <p:sldId id="321" r:id="rId22"/>
    <p:sldId id="336" r:id="rId23"/>
    <p:sldId id="320" r:id="rId24"/>
    <p:sldId id="322" r:id="rId25"/>
    <p:sldId id="337" r:id="rId26"/>
    <p:sldId id="323" r:id="rId27"/>
    <p:sldId id="324" r:id="rId28"/>
    <p:sldId id="338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00"/>
    <a:srgbClr val="4A773C"/>
    <a:srgbClr val="DB4404"/>
    <a:srgbClr val="00859B"/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83" autoAdjust="0"/>
    <p:restoredTop sz="87960" autoAdjust="0"/>
  </p:normalViewPr>
  <p:slideViewPr>
    <p:cSldViewPr snapToGrid="0">
      <p:cViewPr>
        <p:scale>
          <a:sx n="165" d="100"/>
          <a:sy n="165" d="100"/>
        </p:scale>
        <p:origin x="728" y="8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6/13/21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6/13/21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are clustered in time and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0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"Conditional" because we condition on _all_ points up to time 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want to apply self-exciting point processes to a new field of application.</a:t>
            </a:r>
          </a:p>
          <a:p>
            <a:endParaRPr lang="en-US" dirty="0"/>
          </a:p>
          <a:p>
            <a:r>
              <a:rPr lang="en-US" dirty="0"/>
              <a:t>How do we know that power law decay is appropriate? Why not another functional form of decay?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4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0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53" r="49988"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7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regon State University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60" y="4741558"/>
            <a:ext cx="1165484" cy="12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722" b="5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19/5866/107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01621459.2011.641402" TargetMode="External"/><Relationship Id="rId7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023/A:1003403601725" TargetMode="External"/><Relationship Id="rId5" Type="http://schemas.openxmlformats.org/officeDocument/2006/relationships/hyperlink" Target="https://www.pnas.org/content/pnas/117/29/16732.full.pdf" TargetMode="External"/><Relationship Id="rId4" Type="http://schemas.openxmlformats.org/officeDocument/2006/relationships/hyperlink" Target="https://www.tandfonline.com/doi/full/10.1080/02664763.2020.182564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em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033735"/>
            <a:ext cx="7716253" cy="2196149"/>
          </a:xfrm>
        </p:spPr>
        <p:txBody>
          <a:bodyPr>
            <a:normAutofit/>
          </a:bodyPr>
          <a:lstStyle/>
          <a:p>
            <a:r>
              <a:rPr lang="en-US" sz="1600" dirty="0"/>
              <a:t>James Molyneux</a:t>
            </a:r>
          </a:p>
          <a:p>
            <a:r>
              <a:rPr lang="en-US" sz="1600" dirty="0"/>
              <a:t>Assistant Professor</a:t>
            </a:r>
          </a:p>
          <a:p>
            <a:r>
              <a:rPr lang="en-US" sz="1600" dirty="0"/>
              <a:t>Department of Statistics</a:t>
            </a:r>
          </a:p>
          <a:p>
            <a:endParaRPr lang="en-US" sz="1600" dirty="0"/>
          </a:p>
          <a:p>
            <a:r>
              <a:rPr lang="en-US" sz="1600" dirty="0"/>
              <a:t>Slides: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9703A-8844-F448-A904-35088B9473E4}"/>
              </a:ext>
            </a:extLst>
          </p:cNvPr>
          <p:cNvGrpSpPr/>
          <p:nvPr/>
        </p:nvGrpSpPr>
        <p:grpSpPr>
          <a:xfrm>
            <a:off x="731196" y="6300701"/>
            <a:ext cx="2156141" cy="365368"/>
            <a:chOff x="5132354" y="4212496"/>
            <a:chExt cx="2156141" cy="3653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9C6FEB-50AF-BF4C-8A9E-735E882F903B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853402-987E-A849-B176-10778C69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D87E33-1079-E04A-A28F-7E66ED7D6FCB}"/>
              </a:ext>
            </a:extLst>
          </p:cNvPr>
          <p:cNvGrpSpPr/>
          <p:nvPr/>
        </p:nvGrpSpPr>
        <p:grpSpPr>
          <a:xfrm>
            <a:off x="3448720" y="6308955"/>
            <a:ext cx="2343210" cy="338554"/>
            <a:chOff x="3668272" y="6297709"/>
            <a:chExt cx="2343210" cy="3385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D531C2-770E-3744-A749-6D6D09AF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38E9F9-1B1A-174F-8E67-C8B79B872558}"/>
                </a:ext>
              </a:extLst>
            </p:cNvPr>
            <p:cNvSpPr txBox="1"/>
            <p:nvPr/>
          </p:nvSpPr>
          <p:spPr>
            <a:xfrm>
              <a:off x="3954957" y="6297709"/>
              <a:ext cx="20565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@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1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33D436-7495-E741-A97F-DF91B5D9C4F4}"/>
              </a:ext>
            </a:extLst>
          </p:cNvPr>
          <p:cNvSpPr/>
          <p:nvPr/>
        </p:nvSpPr>
        <p:spPr>
          <a:xfrm>
            <a:off x="2952427" y="2224445"/>
            <a:ext cx="976394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952D6F-55F7-3241-936F-BBFEDA2CC00E}"/>
              </a:ext>
            </a:extLst>
          </p:cNvPr>
          <p:cNvSpPr/>
          <p:nvPr/>
        </p:nvSpPr>
        <p:spPr>
          <a:xfrm>
            <a:off x="7738818" y="5055098"/>
            <a:ext cx="118820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14502" y="6384085"/>
            <a:ext cx="4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915549-EEDA-D642-9402-C949D078FFFA}"/>
              </a:ext>
            </a:extLst>
          </p:cNvPr>
          <p:cNvSpPr/>
          <p:nvPr/>
        </p:nvSpPr>
        <p:spPr>
          <a:xfrm>
            <a:off x="3014419" y="2611904"/>
            <a:ext cx="1658319" cy="373030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AF8E03-9143-2C4B-BD57-5BFEC8F05D02}"/>
              </a:ext>
            </a:extLst>
          </p:cNvPr>
          <p:cNvSpPr/>
          <p:nvPr/>
        </p:nvSpPr>
        <p:spPr>
          <a:xfrm>
            <a:off x="7886053" y="5031851"/>
            <a:ext cx="2203344" cy="503695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8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E974F0-FD47-FB48-8EFC-63C3214DC8B4}"/>
              </a:ext>
            </a:extLst>
          </p:cNvPr>
          <p:cNvSpPr/>
          <p:nvPr/>
        </p:nvSpPr>
        <p:spPr>
          <a:xfrm>
            <a:off x="3022168" y="3007110"/>
            <a:ext cx="736171" cy="373030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4992A9-3872-2B40-9493-B6DB69DFE819}"/>
              </a:ext>
            </a:extLst>
          </p:cNvPr>
          <p:cNvSpPr/>
          <p:nvPr/>
        </p:nvSpPr>
        <p:spPr>
          <a:xfrm>
            <a:off x="9585702" y="5045768"/>
            <a:ext cx="929898" cy="503695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0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can be some additional information about an event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Earthquake magnitudes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Crime types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Plant size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 b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 earthquakes, the conditional intensity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is: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)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Estimate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using maximum likelihood estimation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blipFill>
                <a:blip r:embed="rId5"/>
                <a:stretch>
                  <a:fillRect t="-120000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CA4412-A6DA-8041-9D36-E7A34EC7EC54}"/>
              </a:ext>
            </a:extLst>
          </p:cNvPr>
          <p:cNvSpPr/>
          <p:nvPr/>
        </p:nvSpPr>
        <p:spPr>
          <a:xfrm>
            <a:off x="3215897" y="1805553"/>
            <a:ext cx="751669" cy="350222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AF78E-34E2-CB48-9F42-36FEDB4E5581}"/>
              </a:ext>
            </a:extLst>
          </p:cNvPr>
          <p:cNvSpPr/>
          <p:nvPr/>
        </p:nvSpPr>
        <p:spPr>
          <a:xfrm>
            <a:off x="3430290" y="4959530"/>
            <a:ext cx="808496" cy="509791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FF98C0-852D-6843-98B0-E5DC6924C6C1}"/>
              </a:ext>
            </a:extLst>
          </p:cNvPr>
          <p:cNvSpPr/>
          <p:nvPr/>
        </p:nvSpPr>
        <p:spPr>
          <a:xfrm>
            <a:off x="4993036" y="4951710"/>
            <a:ext cx="1516252" cy="50979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17D85B-E6D5-6944-818B-6308D48E13D5}"/>
              </a:ext>
            </a:extLst>
          </p:cNvPr>
          <p:cNvSpPr/>
          <p:nvPr/>
        </p:nvSpPr>
        <p:spPr>
          <a:xfrm>
            <a:off x="6505411" y="4951709"/>
            <a:ext cx="3235273" cy="506056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92531E-47B4-3740-9584-81B778DE9466}"/>
              </a:ext>
            </a:extLst>
          </p:cNvPr>
          <p:cNvSpPr/>
          <p:nvPr/>
        </p:nvSpPr>
        <p:spPr>
          <a:xfrm>
            <a:off x="9740683" y="4942100"/>
            <a:ext cx="1278611" cy="509791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61D651B-75C9-854B-9261-7E41EBF029B3}"/>
              </a:ext>
            </a:extLst>
          </p:cNvPr>
          <p:cNvSpPr/>
          <p:nvPr/>
        </p:nvSpPr>
        <p:spPr>
          <a:xfrm>
            <a:off x="3458703" y="2199652"/>
            <a:ext cx="1376768" cy="35022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CFB0E1-1AAC-874F-894F-C59A4469CA55}"/>
              </a:ext>
            </a:extLst>
          </p:cNvPr>
          <p:cNvSpPr/>
          <p:nvPr/>
        </p:nvSpPr>
        <p:spPr>
          <a:xfrm>
            <a:off x="4207790" y="2574981"/>
            <a:ext cx="2944678" cy="408377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9065D84-0404-B149-9C82-1C03C43DF337}"/>
              </a:ext>
            </a:extLst>
          </p:cNvPr>
          <p:cNvSpPr/>
          <p:nvPr/>
        </p:nvSpPr>
        <p:spPr>
          <a:xfrm>
            <a:off x="3146154" y="3020623"/>
            <a:ext cx="1232117" cy="408377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F8B01-C3BB-CB49-B7ED-CE071CEE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we’re unsure we’ve specified our model correctly?</a:t>
            </a:r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2A78CF72-D9F9-324C-AC77-9FB04E83C1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Formulate the model nonparametrically (</a:t>
                </a:r>
                <a:r>
                  <a:rPr lang="en-US" dirty="0">
                    <a:latin typeface="Gill Sans" charset="0"/>
                    <a:cs typeface="Gill Sans" charset="0"/>
                    <a:hlinkClick r:id="rId3"/>
                  </a:rPr>
                  <a:t>Marsan and Lengliné, 2008</a:t>
                </a:r>
                <a:r>
                  <a:rPr lang="en-US" dirty="0">
                    <a:latin typeface="Gill Sans" charset="0"/>
                    <a:cs typeface="Gill Sans" charset="0"/>
                  </a:rPr>
                  <a:t>)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Introduce a latent variable,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𝑍</m:t>
                    </m:r>
                  </m:oMath>
                </a14:m>
                <a:r>
                  <a:rPr lang="en-US" dirty="0"/>
                  <a:t>, which describes whether an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 or a </a:t>
                </a:r>
                <a:r>
                  <a:rPr lang="en-US" i="1" dirty="0"/>
                  <a:t>triggered</a:t>
                </a:r>
                <a:r>
                  <a:rPr lang="en-US" dirty="0"/>
                  <a:t>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background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triggered by previous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:r>
                  <a:rPr lang="en-US" i="1" dirty="0"/>
                  <a:t>histogram estimators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4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0"/>
            <a:ext cx="9879564" cy="268507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Histogram estimators: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Take domain of </a:t>
            </a:r>
            <a:r>
              <a:rPr lang="en-US" i="1" dirty="0">
                <a:latin typeface="Gill Sans" charset="0"/>
                <a:cs typeface="Gill Sans" charset="0"/>
              </a:rPr>
              <a:t>pairwise</a:t>
            </a:r>
            <a:r>
              <a:rPr lang="en-US" dirty="0">
                <a:latin typeface="Gill Sans" charset="0"/>
                <a:cs typeface="Gill Sans" charset="0"/>
              </a:rPr>
              <a:t> differences of points in time and space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Split the domains into disjoint sets of bins/intervals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Compute step functions (i.e. constant values) for each bin/interval based on the probabilities of points which fall into each bin/interval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Do something similar for the marks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Example:</a:t>
            </a:r>
            <a:endParaRPr lang="en-US" dirty="0"/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/>
          </a:p>
        </p:txBody>
      </p:sp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58CD6-07EA-9D40-86F2-706BD6E9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4" y="4066007"/>
            <a:ext cx="4091445" cy="26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With estimated histogram estimators and estimated background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probability each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probabilities each event was </a:t>
                </a:r>
                <a:r>
                  <a:rPr lang="en-US" i="1" dirty="0"/>
                  <a:t>triggered </a:t>
                </a:r>
                <a:r>
                  <a:rPr lang="en-US" dirty="0"/>
                  <a:t>by a previous event</a:t>
                </a: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Iterate until convergence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phenomenon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nonparametric innovations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Application: Hector Mine earthquake sequence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Closing thoughts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50851-75B9-714C-84BC-6BC2C0AB2345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28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Recent nonparametric innovations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687DB114-6BF9-7E4B-BDF5-3030AD59E3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2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Peter Boyd, Ph.D. Candidate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Does how we decide to break up the domains of our histogram estimators matter?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Yes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Is there some way to resolve this issue which would also let us estimate the triggering functions in a less “clunky” manner?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 Also yes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6BF20-047D-1545-9EA0-DCA684B85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26" y="2695920"/>
            <a:ext cx="4325948" cy="25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Rather than specify a set of fixed bins, what if we instead: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Generate lots of random bins of varying size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Use these random bins to estimate the expected rates of triggering which occurs in each bin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Smooth these estimated expected rates to give us a sense of what happens, on average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Benefits: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 longer need for users to specify, and then justify, bins themselves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Random bins of varying sizes give us a better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overall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sense of the variability of the triggering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Still flexible enough to focus on where we think more/less triggering occurs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Application: Hector Mine Earthquake Sequence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ADD18E32-3432-9140-9A5B-8456EAE2A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6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Large, magnitude 7.1 earthquake, which occurred on October 16, 1999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~50 miles southeast of Barstow, CA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Felt throughout Southern California and Las Vegas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A “fan favorite” for folks in statistical seismology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DEAE2-CD10-5145-B282-F542B7BD1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3394129"/>
            <a:ext cx="5359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68192-4324-ED45-8B95-A74544F68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9" y="1380801"/>
            <a:ext cx="5187950" cy="5187950"/>
          </a:xfrm>
        </p:spPr>
      </p:pic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1B589-2ED8-E94E-AD82-1209B374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1259635"/>
            <a:ext cx="3478746" cy="2609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09804-35BA-BC49-A227-5CC9F0050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3974776"/>
            <a:ext cx="3478746" cy="2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Closing thoughts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15BC75E8-83C5-C54A-8F27-3F95C1386A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8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 are great models for data where points cluster in time or time and space.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Nonparametric methods alleviate need to specify functional forms of temporal/spatial decay.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advances make nonparametric methods less “clunky” to implement/use.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Check out Peter’s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Github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for: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 R package which implements the histogram estimator version of the model.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Soon: An R package which implements the new method.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 on the lookout for our article about the new method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Placeholder 9" descr="&quot;&quot;">
            <a:extLst>
              <a:ext uri="{FF2B5EF4-FFF2-40B4-BE49-F238E27FC236}">
                <a16:creationId xmlns:a16="http://schemas.microsoft.com/office/drawing/2014/main" id="{AADABA1C-85B5-3F4A-A796-A758CE9DA1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81D801-8B63-7F4D-9364-F6D6B365E0D0}"/>
              </a:ext>
            </a:extLst>
          </p:cNvPr>
          <p:cNvGrpSpPr/>
          <p:nvPr/>
        </p:nvGrpSpPr>
        <p:grpSpPr>
          <a:xfrm>
            <a:off x="754443" y="5730793"/>
            <a:ext cx="2156141" cy="365368"/>
            <a:chOff x="5132354" y="4212496"/>
            <a:chExt cx="2156141" cy="3653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F017EB-E3AC-204A-93F9-D1289993ED5D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E970A9-5FBD-B546-9553-39A9935E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85717-CAB1-7644-BD1A-633492822EDB}"/>
              </a:ext>
            </a:extLst>
          </p:cNvPr>
          <p:cNvGrpSpPr/>
          <p:nvPr/>
        </p:nvGrpSpPr>
        <p:grpSpPr>
          <a:xfrm>
            <a:off x="754443" y="6293457"/>
            <a:ext cx="2138026" cy="338554"/>
            <a:chOff x="3668272" y="6297709"/>
            <a:chExt cx="2138026" cy="3385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E2081-4574-994E-B25C-9DF1C437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4C3CE0-C563-1E4A-BF43-CE89E47C2D84}"/>
                </a:ext>
              </a:extLst>
            </p:cNvPr>
            <p:cNvSpPr txBox="1"/>
            <p:nvPr/>
          </p:nvSpPr>
          <p:spPr>
            <a:xfrm>
              <a:off x="3954957" y="6297709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506F2-38A9-5540-B73C-250A109489BF}"/>
              </a:ext>
            </a:extLst>
          </p:cNvPr>
          <p:cNvGrpSpPr/>
          <p:nvPr/>
        </p:nvGrpSpPr>
        <p:grpSpPr>
          <a:xfrm>
            <a:off x="751006" y="5180466"/>
            <a:ext cx="3274566" cy="393192"/>
            <a:chOff x="751006" y="5180466"/>
            <a:chExt cx="3274566" cy="393192"/>
          </a:xfrm>
        </p:grpSpPr>
        <p:pic>
          <p:nvPicPr>
            <p:cNvPr id="9" name="Picture 8" descr="&quot;&quot;">
              <a:extLst>
                <a:ext uri="{FF2B5EF4-FFF2-40B4-BE49-F238E27FC236}">
                  <a16:creationId xmlns:a16="http://schemas.microsoft.com/office/drawing/2014/main" id="{00C13478-40B7-924F-BCE0-64F57B1C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6" y="5180466"/>
              <a:ext cx="393192" cy="3931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4BA229-87B8-2745-BFD9-1C5B7143F279}"/>
                </a:ext>
              </a:extLst>
            </p:cNvPr>
            <p:cNvSpPr txBox="1"/>
            <p:nvPr/>
          </p:nvSpPr>
          <p:spPr>
            <a:xfrm>
              <a:off x="1094962" y="5187032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:  </a:t>
              </a:r>
              <a:r>
                <a:rPr lang="en-US" dirty="0" err="1">
                  <a:solidFill>
                    <a:schemeClr val="bg1"/>
                  </a:solidFill>
                </a:rPr>
                <a:t>molyneuj@oregonstate.edu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0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phenomenon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A1F810C-99E9-BF4F-98EF-6068F775C7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/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/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/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632648-ACC3-FB4E-984D-F208819C5B27}"/>
              </a:ext>
            </a:extLst>
          </p:cNvPr>
          <p:cNvCxnSpPr/>
          <p:nvPr/>
        </p:nvCxnSpPr>
        <p:spPr>
          <a:xfrm>
            <a:off x="3643314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747D05-4D4D-AE48-A806-8C8E4F27711B}"/>
              </a:ext>
            </a:extLst>
          </p:cNvPr>
          <p:cNvCxnSpPr/>
          <p:nvPr/>
        </p:nvCxnSpPr>
        <p:spPr>
          <a:xfrm>
            <a:off x="4351430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169CE-5B5E-A348-B518-BB6EB8C755D8}"/>
              </a:ext>
            </a:extLst>
          </p:cNvPr>
          <p:cNvCxnSpPr/>
          <p:nvPr/>
        </p:nvCxnSpPr>
        <p:spPr>
          <a:xfrm>
            <a:off x="5080978" y="6036468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38CFCD-0E34-D54F-849D-3D85188907C8}"/>
              </a:ext>
            </a:extLst>
          </p:cNvPr>
          <p:cNvCxnSpPr/>
          <p:nvPr/>
        </p:nvCxnSpPr>
        <p:spPr>
          <a:xfrm>
            <a:off x="5799790" y="6031705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/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/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59CC9C-55F2-B84A-ABFC-77699C280E3D}"/>
              </a:ext>
            </a:extLst>
          </p:cNvPr>
          <p:cNvCxnSpPr/>
          <p:nvPr/>
        </p:nvCxnSpPr>
        <p:spPr>
          <a:xfrm>
            <a:off x="6479381" y="6022179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75DAC5D-8FDC-564B-9C0A-706315981D18}"/>
              </a:ext>
            </a:extLst>
          </p:cNvPr>
          <p:cNvCxnSpPr/>
          <p:nvPr/>
        </p:nvCxnSpPr>
        <p:spPr>
          <a:xfrm>
            <a:off x="7293779" y="6010270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BEC22BFF-A5DB-4E49-81BE-652BB028EFD1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20" grpId="0" animBg="1"/>
      <p:bldP spid="23" grpId="0" animBg="1"/>
      <p:bldP spid="26" grpId="0" animBg="1"/>
      <p:bldP spid="31" grpId="0" animBg="1"/>
      <p:bldP spid="37" grpId="0" animBg="1"/>
      <p:bldP spid="43" grpId="0" animBg="1"/>
      <p:bldP spid="44" grpId="0" animBg="1"/>
      <p:bldP spid="45" grpId="0" animBg="1"/>
      <p:bldP spid="46" grpId="0" animBg="1"/>
      <p:bldP spid="50" grpId="0" animBg="1"/>
      <p:bldP spid="52" grpId="0"/>
      <p:bldP spid="53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AA6EE-AB5C-5245-8AE9-0B4D4CAC631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8671211" y="3020844"/>
            <a:ext cx="128857" cy="666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01C49E9-37FB-D54E-9D81-D93959B0A4A8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8319431" y="2994199"/>
            <a:ext cx="285124" cy="1612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3EBE08D-0F04-6946-BA17-C97A8D02D9B9}"/>
              </a:ext>
            </a:extLst>
          </p:cNvPr>
          <p:cNvCxnSpPr>
            <a:cxnSpLocks/>
            <a:endCxn id="62" idx="4"/>
          </p:cNvCxnSpPr>
          <p:nvPr/>
        </p:nvCxnSpPr>
        <p:spPr>
          <a:xfrm flipH="1" flipV="1">
            <a:off x="8497221" y="2282647"/>
            <a:ext cx="133548" cy="567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46F0D9-CA83-4044-BC4C-1D8426FCAFEC}"/>
              </a:ext>
            </a:extLst>
          </p:cNvPr>
          <p:cNvCxnSpPr>
            <a:cxnSpLocks/>
            <a:endCxn id="71" idx="3"/>
          </p:cNvCxnSpPr>
          <p:nvPr/>
        </p:nvCxnSpPr>
        <p:spPr>
          <a:xfrm flipV="1">
            <a:off x="8885093" y="3429899"/>
            <a:ext cx="129555" cy="315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51C3EEB-A317-AA46-8E52-636F33442AFA}"/>
              </a:ext>
            </a:extLst>
          </p:cNvPr>
          <p:cNvCxnSpPr>
            <a:cxnSpLocks/>
            <a:endCxn id="74" idx="4"/>
          </p:cNvCxnSpPr>
          <p:nvPr/>
        </p:nvCxnSpPr>
        <p:spPr>
          <a:xfrm flipV="1">
            <a:off x="9061735" y="2705799"/>
            <a:ext cx="0" cy="567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B3ECE66-6B32-0342-A8E1-6B84D1CF0FD3}"/>
              </a:ext>
            </a:extLst>
          </p:cNvPr>
          <p:cNvCxnSpPr>
            <a:cxnSpLocks/>
            <a:endCxn id="72" idx="6"/>
          </p:cNvCxnSpPr>
          <p:nvPr/>
        </p:nvCxnSpPr>
        <p:spPr>
          <a:xfrm flipH="1">
            <a:off x="7893156" y="3263683"/>
            <a:ext cx="280412" cy="101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71C525-F549-0349-B9E6-F28D9B14A51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8405781" y="3866312"/>
            <a:ext cx="365760" cy="780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7DA4375-0A0C-CF47-A9FB-A8EA311107A8}"/>
              </a:ext>
            </a:extLst>
          </p:cNvPr>
          <p:cNvCxnSpPr>
            <a:cxnSpLocks/>
            <a:endCxn id="58" idx="7"/>
          </p:cNvCxnSpPr>
          <p:nvPr/>
        </p:nvCxnSpPr>
        <p:spPr>
          <a:xfrm flipH="1">
            <a:off x="4624867" y="3363740"/>
            <a:ext cx="330374" cy="220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4CB491-08FE-E04E-96D1-B5E778649BED}"/>
              </a:ext>
            </a:extLst>
          </p:cNvPr>
          <p:cNvCxnSpPr>
            <a:cxnSpLocks/>
          </p:cNvCxnSpPr>
          <p:nvPr/>
        </p:nvCxnSpPr>
        <p:spPr>
          <a:xfrm flipV="1">
            <a:off x="5053846" y="2612420"/>
            <a:ext cx="218927" cy="619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D98DEA-3895-9A4F-A337-97C13C972AE8}"/>
              </a:ext>
            </a:extLst>
          </p:cNvPr>
          <p:cNvCxnSpPr>
            <a:cxnSpLocks/>
            <a:stCxn id="63" idx="6"/>
            <a:endCxn id="68" idx="2"/>
          </p:cNvCxnSpPr>
          <p:nvPr/>
        </p:nvCxnSpPr>
        <p:spPr>
          <a:xfrm flipV="1">
            <a:off x="5404332" y="2405510"/>
            <a:ext cx="408497" cy="1392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938EFCC-4419-4345-B949-67B13A7D0107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5942712" y="2486589"/>
            <a:ext cx="153288" cy="415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37AE60-2F07-7747-B7C2-2E62C6C7754F}"/>
              </a:ext>
            </a:extLst>
          </p:cNvPr>
          <p:cNvCxnSpPr>
            <a:cxnSpLocks/>
            <a:endCxn id="59" idx="5"/>
          </p:cNvCxnSpPr>
          <p:nvPr/>
        </p:nvCxnSpPr>
        <p:spPr>
          <a:xfrm flipH="1" flipV="1">
            <a:off x="4253343" y="2724825"/>
            <a:ext cx="694830" cy="538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820425B-FCC9-2F48-9874-0982284F417C}"/>
              </a:ext>
            </a:extLst>
          </p:cNvPr>
          <p:cNvCxnSpPr>
            <a:cxnSpLocks/>
            <a:endCxn id="66" idx="7"/>
          </p:cNvCxnSpPr>
          <p:nvPr/>
        </p:nvCxnSpPr>
        <p:spPr>
          <a:xfrm flipH="1">
            <a:off x="4057147" y="3708885"/>
            <a:ext cx="428600" cy="2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CF0BA87-A71B-7646-B0B2-E0C412ECB48B}"/>
              </a:ext>
            </a:extLst>
          </p:cNvPr>
          <p:cNvCxnSpPr>
            <a:cxnSpLocks/>
            <a:endCxn id="69" idx="5"/>
          </p:cNvCxnSpPr>
          <p:nvPr/>
        </p:nvCxnSpPr>
        <p:spPr>
          <a:xfrm flipH="1" flipV="1">
            <a:off x="3761984" y="3184894"/>
            <a:ext cx="723764" cy="423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3436AC-E304-0F41-9BF7-939912914E16}"/>
              </a:ext>
            </a:extLst>
          </p:cNvPr>
          <p:cNvCxnSpPr>
            <a:cxnSpLocks/>
            <a:endCxn id="57" idx="5"/>
          </p:cNvCxnSpPr>
          <p:nvPr/>
        </p:nvCxnSpPr>
        <p:spPr>
          <a:xfrm flipH="1" flipV="1">
            <a:off x="3211886" y="4506579"/>
            <a:ext cx="273756" cy="4055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2CF7A7-4357-4D47-A7C5-EAF4B44FC5C3}"/>
              </a:ext>
            </a:extLst>
          </p:cNvPr>
          <p:cNvCxnSpPr>
            <a:cxnSpLocks/>
          </p:cNvCxnSpPr>
          <p:nvPr/>
        </p:nvCxnSpPr>
        <p:spPr>
          <a:xfrm flipV="1">
            <a:off x="3630645" y="4891537"/>
            <a:ext cx="349912" cy="70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E2FB08-CAA2-924D-A1EF-061F5238C714}"/>
              </a:ext>
            </a:extLst>
          </p:cNvPr>
          <p:cNvCxnSpPr>
            <a:cxnSpLocks/>
            <a:endCxn id="67" idx="3"/>
          </p:cNvCxnSpPr>
          <p:nvPr/>
        </p:nvCxnSpPr>
        <p:spPr>
          <a:xfrm flipV="1">
            <a:off x="4140720" y="4480543"/>
            <a:ext cx="614628" cy="371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CC3F72-76BB-CE49-9B2B-8E0AA9C6D5F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614042" y="5043280"/>
            <a:ext cx="423059" cy="199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748F3F-5636-064E-B7FA-DCA024203E86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569042" y="5068149"/>
            <a:ext cx="74272" cy="3793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8D4AB-B82F-4E44-8284-6F43B525D04E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5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C710E0D-7D8F-FB4B-A78D-492E191110E8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7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Balderama, 2012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introduced by animals, floods, winds, people, etc.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Reproduce and spread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Crime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Mohler, 2011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Successful burglary occurs in a neighborhood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Successive burglaries attempted nearby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Disease Epidemics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4"/>
              </a:rPr>
              <a:t>Park,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; 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5"/>
              </a:rPr>
              <a:t>Bertozzi,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 person is infected with a disease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disease spreads from person to person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u="sng" dirty="0">
                <a:latin typeface="Gill Sans" charset="0"/>
                <a:ea typeface="Gill Sans" charset="0"/>
                <a:cs typeface="Gill Sans" charset="0"/>
              </a:rPr>
              <a:t>Earthquakes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6"/>
              </a:rPr>
              <a:t>Ogata, 1999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Mainshock earthquake occurs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Aftershocks occur afterwards</a:t>
            </a:r>
          </a:p>
          <a:p>
            <a:endParaRPr lang="en-US" dirty="0"/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0440B-F12F-2749-8EA8-630B0B1BB673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point processes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B6B2E5BC-4691-8543-B4D0-6E51947225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Conditional Intensity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Describes the infinitesimal rate of occurrences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rate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Function which describes the rate of </a:t>
                </a: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events at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i="1" dirty="0"/>
                  <a:t>Triggering function</a:t>
                </a:r>
                <a:r>
                  <a:rPr lang="en-US" dirty="0"/>
                  <a:t> 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Function which describes the amount of </a:t>
                </a:r>
                <a:r>
                  <a:rPr lang="en-US" i="1" dirty="0"/>
                  <a:t>excitation</a:t>
                </a:r>
                <a:r>
                  <a:rPr lang="en-US" dirty="0"/>
                  <a:t> from previous events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4"/>
                <a:stretch>
                  <a:fillRect l="-642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6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415F4B-4878-E948-8908-C91A173C1128}"/>
              </a:ext>
            </a:extLst>
          </p:cNvPr>
          <p:cNvSpPr/>
          <p:nvPr/>
        </p:nvSpPr>
        <p:spPr>
          <a:xfrm>
            <a:off x="2952427" y="5036949"/>
            <a:ext cx="1658320" cy="50369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8C067-2ED1-E443-B5FF-3B93618DFB6A}"/>
              </a:ext>
            </a:extLst>
          </p:cNvPr>
          <p:cNvSpPr/>
          <p:nvPr/>
        </p:nvSpPr>
        <p:spPr>
          <a:xfrm>
            <a:off x="3957234" y="1362781"/>
            <a:ext cx="1397430" cy="3730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C6A4EE-C28D-7140-BDDB-F238DD5BC5A6}"/>
              </a:ext>
            </a:extLst>
          </p:cNvPr>
          <p:cNvSpPr/>
          <p:nvPr/>
        </p:nvSpPr>
        <p:spPr>
          <a:xfrm>
            <a:off x="3613688" y="2212605"/>
            <a:ext cx="826576" cy="373030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07EF42-4E2C-524D-A356-42CDAAC9D998}"/>
              </a:ext>
            </a:extLst>
          </p:cNvPr>
          <p:cNvSpPr/>
          <p:nvPr/>
        </p:nvSpPr>
        <p:spPr>
          <a:xfrm>
            <a:off x="3727341" y="3007111"/>
            <a:ext cx="2549473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01A08E-0A3D-F646-8415-EDABB5D5AD93}"/>
              </a:ext>
            </a:extLst>
          </p:cNvPr>
          <p:cNvSpPr/>
          <p:nvPr/>
        </p:nvSpPr>
        <p:spPr>
          <a:xfrm>
            <a:off x="4943959" y="5036948"/>
            <a:ext cx="968644" cy="503695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074F06C-2F4F-2D47-A262-EBEBF02DF5D8}"/>
              </a:ext>
            </a:extLst>
          </p:cNvPr>
          <p:cNvSpPr/>
          <p:nvPr/>
        </p:nvSpPr>
        <p:spPr>
          <a:xfrm>
            <a:off x="6824419" y="5036947"/>
            <a:ext cx="302475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6" grpId="1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1104</Words>
  <Application>Microsoft Macintosh PowerPoint</Application>
  <PresentationFormat>Widescreen</PresentationFormat>
  <Paragraphs>202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Gill Sans</vt:lpstr>
      <vt:lpstr>Times</vt:lpstr>
      <vt:lpstr>Verdana</vt:lpstr>
      <vt:lpstr>Office Theme</vt:lpstr>
      <vt:lpstr>TITLE OF YOUR PRESENTATION</vt:lpstr>
      <vt:lpstr>Outline</vt:lpstr>
      <vt:lpstr>Self-exciting phenomenon</vt:lpstr>
      <vt:lpstr>Self-exciting phenomenon</vt:lpstr>
      <vt:lpstr>Self-exciting phenomenon</vt:lpstr>
      <vt:lpstr>Self-exciting phenomenon</vt:lpstr>
      <vt:lpstr>Self-exciting Phenomenon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What if we’re unsure we’ve specified our model correctly?</vt:lpstr>
      <vt:lpstr>Self-exciting point processes</vt:lpstr>
      <vt:lpstr>Self-exciting point processes</vt:lpstr>
      <vt:lpstr>Self-exciting point processes</vt:lpstr>
      <vt:lpstr>Recent nonparametric innovations</vt:lpstr>
      <vt:lpstr>Recent nonparametric innovations</vt:lpstr>
      <vt:lpstr>Recent nonparametric innovations</vt:lpstr>
      <vt:lpstr>Application: Hector Mine Earthquake Sequence</vt:lpstr>
      <vt:lpstr>Application: Hector Mine earthquake sequence</vt:lpstr>
      <vt:lpstr>Application: Hector Mine earthquake sequence</vt:lpstr>
      <vt:lpstr>Closing thoughts</vt:lpstr>
      <vt:lpstr>Closing thoughts</vt:lpstr>
      <vt:lpstr>THANK YOU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Client Services</dc:creator>
  <cp:lastModifiedBy>Molyneux, James</cp:lastModifiedBy>
  <cp:revision>117</cp:revision>
  <dcterms:created xsi:type="dcterms:W3CDTF">2017-12-19T21:24:25Z</dcterms:created>
  <dcterms:modified xsi:type="dcterms:W3CDTF">2021-06-14T11:30:47Z</dcterms:modified>
</cp:coreProperties>
</file>